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Playfair Display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Oswa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regular.fntdata"/><Relationship Id="rId25" Type="http://schemas.openxmlformats.org/officeDocument/2006/relationships/slide" Target="slides/slide20.xml"/><Relationship Id="rId28" Type="http://schemas.openxmlformats.org/officeDocument/2006/relationships/font" Target="fonts/PlayfairDisplay-italic.fntdata"/><Relationship Id="rId27" Type="http://schemas.openxmlformats.org/officeDocument/2006/relationships/font" Target="fonts/PlayfairDispl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fairDispl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Oswald-bold.fntdata"/><Relationship Id="rId12" Type="http://schemas.openxmlformats.org/officeDocument/2006/relationships/slide" Target="slides/slide7.xml"/><Relationship Id="rId34" Type="http://schemas.openxmlformats.org/officeDocument/2006/relationships/font" Target="fonts/Oswald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b8a8ed9c2_6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1b8a8ed9c2_6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b8a8ed9c2_1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b8a8ed9c2_1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b8a8ed9c2_16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b8a8ed9c2_1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b8a8ed9c2_1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1b8a8ed9c2_1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b8a8ed9c2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1b8a8ed9c2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b8a8ed9c2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1b8a8ed9c2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1b8a8ed9c2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1b8a8ed9c2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b8a8ed9c2_6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1b8a8ed9c2_6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b8a8ed9c2_1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1b8a8ed9c2_1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1b8a8ed9c2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1b8a8ed9c2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1b8a8ed9c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1b8a8ed9c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b8a8ed9c2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1b8a8ed9c2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b8a8ed9c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1b8a8ed9c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b8a8ed9c2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1b8a8ed9c2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b8a8ed9c2_6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1b8a8ed9c2_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b8a8ed9c2_6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b8a8ed9c2_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b8a8ed9c2_6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b8a8ed9c2_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b8a8ed9c2_6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b8a8ed9c2_6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b8a8ed9c2_7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b8a8ed9c2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0.jpg"/><Relationship Id="rId5" Type="http://schemas.openxmlformats.org/officeDocument/2006/relationships/hyperlink" Target="http://drive.google.com/file/d/1vakvtQ-QnbtkREOBwqj429FMHlRxL7XI/view" TargetMode="External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5.jpg"/><Relationship Id="rId5" Type="http://schemas.openxmlformats.org/officeDocument/2006/relationships/hyperlink" Target="http://drive.google.com/file/d/13rHMZOqLDHHpX4oNH4or60THDWysnaWg/view" TargetMode="External"/><Relationship Id="rId6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hyperlink" Target="http://drive.google.com/file/d/1-cjwkYd6ELgM1ycZxv1pFuLru7J_J1TY/view" TargetMode="External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Relationship Id="rId4" Type="http://schemas.openxmlformats.org/officeDocument/2006/relationships/hyperlink" Target="http://drive.google.com/file/d/1jIt8HrK8_1PlnQPuVHcTHAc5sc_d-5WS/view" TargetMode="External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Relationship Id="rId4" Type="http://schemas.openxmlformats.org/officeDocument/2006/relationships/hyperlink" Target="http://drive.google.com/file/d/177tsXN-qx4nG-J5iJdKguUIRlp1gr8zh/view" TargetMode="External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hyperlink" Target="http://drive.google.com/file/d/1vYlIzBZTy1NmunSLxTqEPHzjo4NUq_Kp/view" TargetMode="External"/><Relationship Id="rId5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hyperlink" Target="http://drive.google.com/file/d/12V1z1IpqyXAXcaXMD4viMiwsf9zAuz9w/view" TargetMode="External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hyperlink" Target="http://drive.google.com/file/d/1Ww9-IO5KNUnWKrnWXhuAGlWKSeN3DslM/view" TargetMode="External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6.jpg"/><Relationship Id="rId5" Type="http://schemas.openxmlformats.org/officeDocument/2006/relationships/hyperlink" Target="http://drive.google.com/file/d/1NdjbKFYKI_l_IoY7tFDfe2_MODOCLHyi/view" TargetMode="External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hyperlink" Target="https://production-media.paperswithcode.com/datasets/Screen_Shot_2021-01-29_at_11.03.21_AM.png" TargetMode="External"/><Relationship Id="rId5" Type="http://schemas.openxmlformats.org/officeDocument/2006/relationships/image" Target="../media/image10.jpg"/><Relationship Id="rId6" Type="http://schemas.openxmlformats.org/officeDocument/2006/relationships/hyperlink" Target="http://drive.google.com/file/d/1tMLJWrMmTGoD0vMDJ5YiRI_zwKgQaY--/view" TargetMode="External"/><Relationship Id="rId7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hyperlink" Target="http://drive.google.com/file/d/1Z-uEuLisHcNYXA6a6Wa1tYT2WtGjDT_p/view" TargetMode="External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hyperlink" Target="http://drive.google.com/file/d/1-tW8kOfhzN3-hiCHvZ4V9S_QjaxgzHzN/view" TargetMode="External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Km5UcEoS51cEiERnd9rrNINQVJpNtemp/view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hyperlink" Target="http://drive.google.com/file/d/1yKIocllfs-YGzd-W-hQf9ODXqnTvYD_i/view" TargetMode="External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hyperlink" Target="http://drive.google.com/file/d/1MEYsX5li1oXGEkD6lhUStTTQOjbK41eM/view" TargetMode="External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73800" y="231750"/>
            <a:ext cx="5883300" cy="28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220"/>
              <a:t>Multiple Drone Coordination Project Proposal </a:t>
            </a:r>
            <a:endParaRPr sz="5220"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73800" y="300490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32</a:t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391650" y="3760450"/>
            <a:ext cx="48744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Brenden Martins - Simulation Management Subsystem</a:t>
            </a:r>
            <a:endParaRPr sz="12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Matthew Paternoster - User Interface Subsystem</a:t>
            </a:r>
            <a:endParaRPr sz="12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Matthew Wyatt - Data Management and </a:t>
            </a:r>
            <a:br>
              <a:rPr lang="en" sz="1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en" sz="1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Communication Subsystem</a:t>
            </a:r>
            <a:endParaRPr sz="12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Tutku Gizem - Target Detection Subsystem</a:t>
            </a:r>
            <a:endParaRPr sz="12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Tarek Kayali - Drone Control Subsystem</a:t>
            </a:r>
            <a:endParaRPr sz="12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200" y="3431500"/>
            <a:ext cx="2814199" cy="15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0175" y="0"/>
            <a:ext cx="1053824" cy="121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 title="Intro Slide.mp3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86800" y="1213576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Drone Control Subsystem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11700" y="1234075"/>
            <a:ext cx="40452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/>
              <a:t>Components:</a:t>
            </a:r>
            <a:endParaRPr b="1"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Playfair Display"/>
              <a:buChar char="●"/>
            </a:pPr>
            <a:r>
              <a:rPr lang="en" sz="1100"/>
              <a:t>UAV Platforms (simulated)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layfair Display"/>
              <a:buChar char="●"/>
            </a:pPr>
            <a:r>
              <a:rPr lang="en" sz="1100"/>
              <a:t>Flight Controllers (simulated)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layfair Display"/>
              <a:buChar char="●"/>
            </a:pPr>
            <a:r>
              <a:rPr lang="en" sz="1100"/>
              <a:t>Control Algorithms (C++)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/>
              <a:t>Component Selection Justification:</a:t>
            </a:r>
            <a:endParaRPr b="1"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Playfair Display"/>
              <a:buChar char="●"/>
            </a:pPr>
            <a:r>
              <a:rPr lang="en" sz="1100"/>
              <a:t>Simulated UAVs allow for extensive testing without hardware costs.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layfair Display"/>
              <a:buChar char="●"/>
            </a:pPr>
            <a:r>
              <a:rPr lang="en" sz="1100"/>
              <a:t>C++ ensures high performance for real-time control.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/>
              <a:t>Interfaces to Other Subsystems:</a:t>
            </a:r>
            <a:endParaRPr b="1"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Playfair Display"/>
              <a:buChar char="●"/>
            </a:pPr>
            <a:r>
              <a:rPr lang="en" sz="1100"/>
              <a:t>Communicates with Simulation Management and Target Detection Subsystems.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layfair Display"/>
              <a:buChar char="●"/>
            </a:pPr>
            <a:r>
              <a:rPr lang="en" sz="1100"/>
              <a:t>Receives commands from Communication Subsystem.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 txBox="1"/>
          <p:nvPr/>
        </p:nvSpPr>
        <p:spPr>
          <a:xfrm>
            <a:off x="4451400" y="1226900"/>
            <a:ext cx="42390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Implementation Challenges:</a:t>
            </a:r>
            <a:endParaRPr b="1" sz="11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en" sz="11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Known:</a:t>
            </a:r>
            <a:r>
              <a:rPr lang="en" sz="11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Implementing robust collision avoidance.</a:t>
            </a:r>
            <a:endParaRPr sz="11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en" sz="11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Unknown:</a:t>
            </a:r>
            <a:r>
              <a:rPr lang="en" sz="11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Scaling control algorithms for a large number of drones.</a:t>
            </a:r>
            <a:endParaRPr sz="11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Early Prototype Implementation:</a:t>
            </a:r>
            <a:endParaRPr b="1" sz="11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Basic navigation algorithms implemented.</a:t>
            </a:r>
            <a:endParaRPr sz="11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"/>
            <a:ext cx="9144000" cy="5143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"/>
            <a:ext cx="9144000" cy="5143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44200" y="53475"/>
            <a:ext cx="10531750" cy="59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1050475" y="64775"/>
            <a:ext cx="6732000" cy="13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Simulation Management </a:t>
            </a:r>
            <a:br>
              <a:rPr lang="en" sz="3100"/>
            </a:br>
            <a:r>
              <a:rPr lang="en" sz="3100"/>
              <a:t>Subsystem - Overview</a:t>
            </a:r>
            <a:endParaRPr sz="3100"/>
          </a:p>
        </p:txBody>
      </p:sp>
      <p:sp>
        <p:nvSpPr>
          <p:cNvPr id="173" name="Google Shape;173;p26"/>
          <p:cNvSpPr txBox="1"/>
          <p:nvPr>
            <p:ph idx="2" type="body"/>
          </p:nvPr>
        </p:nvSpPr>
        <p:spPr>
          <a:xfrm>
            <a:off x="5074050" y="1338200"/>
            <a:ext cx="3508500" cy="13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Subsystem Role</a:t>
            </a:r>
            <a:endParaRPr b="1" sz="14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 sz="12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Hub for simulating disaster ridden areas and providing real time data to other subsystems.</a:t>
            </a:r>
            <a:endParaRPr b="1" sz="12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6"/>
          <p:cNvSpPr txBox="1"/>
          <p:nvPr>
            <p:ph idx="1" type="subTitle"/>
          </p:nvPr>
        </p:nvSpPr>
        <p:spPr>
          <a:xfrm>
            <a:off x="265500" y="2063375"/>
            <a:ext cx="4045200" cy="28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Purpose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5433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1358">
                <a:latin typeface="Arial"/>
                <a:ea typeface="Arial"/>
                <a:cs typeface="Arial"/>
                <a:sym typeface="Arial"/>
              </a:rPr>
              <a:t>Create and manage a realistic 3D simulation environment for drone operations and testing.</a:t>
            </a:r>
            <a:endParaRPr sz="1358">
              <a:latin typeface="Arial"/>
              <a:ea typeface="Arial"/>
              <a:cs typeface="Arial"/>
              <a:sym typeface="Arial"/>
            </a:endParaRPr>
          </a:p>
          <a:p>
            <a:pPr indent="-29543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1358">
                <a:latin typeface="Arial"/>
                <a:ea typeface="Arial"/>
                <a:cs typeface="Arial"/>
                <a:sym typeface="Arial"/>
              </a:rPr>
              <a:t>Models environmental factors to enable comprehensive testing of MDCS.</a:t>
            </a:r>
            <a:endParaRPr sz="1358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Key Features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Customizable Simulation Parameters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431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" sz="1335">
                <a:latin typeface="Arial"/>
                <a:ea typeface="Arial"/>
                <a:cs typeface="Arial"/>
                <a:sym typeface="Arial"/>
              </a:rPr>
              <a:t>Disaster type, terrain settings, and environmental variables.</a:t>
            </a:r>
            <a:endParaRPr sz="1335"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Dynamic Environmental Modeling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487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" sz="1346">
                <a:latin typeface="Arial"/>
                <a:ea typeface="Arial"/>
                <a:cs typeface="Arial"/>
                <a:sym typeface="Arial"/>
              </a:rPr>
              <a:t>Real-time weather effects (e.g., wind, rain).</a:t>
            </a:r>
            <a:endParaRPr sz="1346">
              <a:latin typeface="Arial"/>
              <a:ea typeface="Arial"/>
              <a:cs typeface="Arial"/>
              <a:sym typeface="Arial"/>
            </a:endParaRPr>
          </a:p>
          <a:p>
            <a:pPr indent="-29487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" sz="1346">
                <a:latin typeface="Arial"/>
                <a:ea typeface="Arial"/>
                <a:cs typeface="Arial"/>
                <a:sym typeface="Arial"/>
              </a:rPr>
              <a:t>Complex terrain generation and obstacle placement.</a:t>
            </a:r>
            <a:endParaRPr sz="134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925" y="2825951"/>
            <a:ext cx="4194600" cy="199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525" y="0"/>
            <a:ext cx="1057479" cy="120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 title="overview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6125" y="0"/>
            <a:ext cx="530400" cy="5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1050475" y="64775"/>
            <a:ext cx="6732000" cy="13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Simulation Management </a:t>
            </a:r>
            <a:br>
              <a:rPr lang="en" sz="3100"/>
            </a:br>
            <a:r>
              <a:rPr lang="en" sz="3100"/>
              <a:t>Subsystem - Interface Interactions</a:t>
            </a:r>
            <a:endParaRPr sz="3100"/>
          </a:p>
        </p:txBody>
      </p:sp>
      <p:sp>
        <p:nvSpPr>
          <p:cNvPr id="183" name="Google Shape;183;p27"/>
          <p:cNvSpPr txBox="1"/>
          <p:nvPr>
            <p:ph idx="2" type="body"/>
          </p:nvPr>
        </p:nvSpPr>
        <p:spPr>
          <a:xfrm>
            <a:off x="5029200" y="2115700"/>
            <a:ext cx="3620700" cy="23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1" lang="en" sz="6139">
                <a:latin typeface="Arial"/>
                <a:ea typeface="Arial"/>
                <a:cs typeface="Arial"/>
                <a:sym typeface="Arial"/>
              </a:rPr>
              <a:t>Flow of Information</a:t>
            </a:r>
            <a:endParaRPr b="1" sz="6139">
              <a:latin typeface="Arial"/>
              <a:ea typeface="Arial"/>
              <a:cs typeface="Arial"/>
              <a:sym typeface="Arial"/>
            </a:endParaRPr>
          </a:p>
          <a:p>
            <a:pPr indent="-326057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6139"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lang="en" sz="6139">
                <a:latin typeface="Arial"/>
                <a:ea typeface="Arial"/>
                <a:cs typeface="Arial"/>
                <a:sym typeface="Arial"/>
              </a:rPr>
              <a:t>: Parameters from the User Interface Subsystem.</a:t>
            </a:r>
            <a:endParaRPr sz="6139">
              <a:latin typeface="Arial"/>
              <a:ea typeface="Arial"/>
              <a:cs typeface="Arial"/>
              <a:sym typeface="Arial"/>
            </a:endParaRPr>
          </a:p>
          <a:p>
            <a:pPr indent="-32605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6139">
                <a:latin typeface="Arial"/>
                <a:ea typeface="Arial"/>
                <a:cs typeface="Arial"/>
                <a:sym typeface="Arial"/>
              </a:rPr>
              <a:t>Output</a:t>
            </a:r>
            <a:r>
              <a:rPr lang="en" sz="6139">
                <a:latin typeface="Arial"/>
                <a:ea typeface="Arial"/>
                <a:cs typeface="Arial"/>
                <a:sym typeface="Arial"/>
              </a:rPr>
              <a:t>: Real-time environment data for other subsystems to ensure seamless operations.</a:t>
            </a:r>
            <a:endParaRPr sz="6139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7"/>
          <p:cNvSpPr txBox="1"/>
          <p:nvPr>
            <p:ph idx="1" type="subTitle"/>
          </p:nvPr>
        </p:nvSpPr>
        <p:spPr>
          <a:xfrm>
            <a:off x="265500" y="1614825"/>
            <a:ext cx="4045200" cy="3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Interfaces with Other Subsystems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Drone Control Subsystem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Provides terrain, weather, and obstacle data for UAV navigation and coordination.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Target Detection Subsystem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Supplies environmental details to improve target identification accuracy.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Data Management Subsystem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Sends simulation state data for storage and analysis.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User Interface Subsystem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Allows operators to configure simulation parameters and monitor environmental changes.</a:t>
            </a:r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6525" y="0"/>
            <a:ext cx="1057479" cy="120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 title="interface interactions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0675" y="0"/>
            <a:ext cx="505850" cy="5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1050475" y="64775"/>
            <a:ext cx="6732000" cy="13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Simulation Management </a:t>
            </a:r>
            <a:br>
              <a:rPr lang="en" sz="3100"/>
            </a:br>
            <a:r>
              <a:rPr lang="en" sz="3100"/>
              <a:t>Subsystem - Challenges and Implementations</a:t>
            </a:r>
            <a:endParaRPr sz="3100"/>
          </a:p>
        </p:txBody>
      </p:sp>
      <p:sp>
        <p:nvSpPr>
          <p:cNvPr id="192" name="Google Shape;192;p28"/>
          <p:cNvSpPr txBox="1"/>
          <p:nvPr>
            <p:ph idx="2" type="body"/>
          </p:nvPr>
        </p:nvSpPr>
        <p:spPr>
          <a:xfrm>
            <a:off x="5074050" y="2115675"/>
            <a:ext cx="3620700" cy="254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Prototype Implementation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Completed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Basic environment with static terrain and pre-configured weather.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In Progress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Dynamic weather simulation and obstacle placement modules.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Real-time data streaming to other subsystems.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8"/>
          <p:cNvSpPr txBox="1"/>
          <p:nvPr>
            <p:ph idx="1" type="subTitle"/>
          </p:nvPr>
        </p:nvSpPr>
        <p:spPr>
          <a:xfrm>
            <a:off x="265500" y="1614825"/>
            <a:ext cx="4045200" cy="3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Challenges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Known Challenges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Complex terrain generation to ensure diversity and realism.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Real-time weather simulation without compromising system performance.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Balancing scalability with computational efficiency for large simulations.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Unknown Challenges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Integrating dynamic obstacle placement with real-time drone operations.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Unforeseen performance bottlenecks during multi drone simulations.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6525" y="0"/>
            <a:ext cx="1057479" cy="120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 title="challenges and implementations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5650" y="0"/>
            <a:ext cx="530875" cy="5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Subsystem</a:t>
            </a:r>
            <a:endParaRPr/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311700" y="1234075"/>
            <a:ext cx="41712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b="1" lang="en" sz="1100"/>
              <a:t>Components:</a:t>
            </a:r>
            <a:endParaRPr b="1" sz="1100"/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Playfair Display"/>
              <a:buChar char="●"/>
            </a:pPr>
            <a:r>
              <a:rPr lang="en" sz="1100"/>
              <a:t>Desktop Application (Electron)</a:t>
            </a:r>
            <a:endParaRPr sz="1100"/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Char char="●"/>
            </a:pPr>
            <a:r>
              <a:rPr lang="en" sz="1100"/>
              <a:t>Real-Time Data Display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b="1" lang="en" sz="1100"/>
              <a:t>Component Selection Justification:</a:t>
            </a:r>
            <a:endParaRPr b="1" sz="1100"/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Playfair Display"/>
              <a:buChar char="●"/>
            </a:pPr>
            <a:r>
              <a:rPr lang="en" sz="1100"/>
              <a:t>Electron facilitates seamless integration with Microsoft AirSim, allowing for efficient data exchange and control.</a:t>
            </a:r>
            <a:endParaRPr sz="1100"/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Char char="●"/>
            </a:pPr>
            <a:r>
              <a:rPr lang="en" sz="1100"/>
              <a:t>Intuitive design enhances usability for operators, providing a responsive and user-friendly interface on desktop platforms.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b="1" lang="en" sz="1100"/>
              <a:t>Interfaces to Other Subsystems:</a:t>
            </a:r>
            <a:endParaRPr b="1" sz="1100"/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Playfair Display"/>
              <a:buChar char="●"/>
            </a:pPr>
            <a:r>
              <a:rPr lang="en" sz="1100"/>
              <a:t>Receives data from Data Management and Target Detection Subsystems.</a:t>
            </a:r>
            <a:endParaRPr sz="1100"/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layfair Display"/>
              <a:buChar char="●"/>
            </a:pPr>
            <a:r>
              <a:rPr lang="en" sz="1100"/>
              <a:t>Sends control commands via Communication Subsystem.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 txBox="1"/>
          <p:nvPr/>
        </p:nvSpPr>
        <p:spPr>
          <a:xfrm>
            <a:off x="4553650" y="1250475"/>
            <a:ext cx="41712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Implementation Challenges:</a:t>
            </a:r>
            <a:endParaRPr b="1" sz="11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en" sz="11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Known:</a:t>
            </a:r>
            <a:r>
              <a:rPr lang="en" sz="11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Designing an intuitive and responsive interface.</a:t>
            </a:r>
            <a:endParaRPr sz="11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b="1" lang="en" sz="11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Unknown:</a:t>
            </a:r>
            <a:r>
              <a:rPr lang="en" sz="11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Handling real-time data efficiently within the Electron framework to ensure smooth performance.</a:t>
            </a:r>
            <a:endParaRPr sz="11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6671525" y="125200"/>
            <a:ext cx="18276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Speaking: Matthew Paternoster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9901" y="0"/>
            <a:ext cx="64409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 title="interface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5450" y="92557"/>
            <a:ext cx="387600" cy="3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Management Subsystem</a:t>
            </a:r>
            <a:endParaRPr/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311700" y="1234075"/>
            <a:ext cx="41814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Components:</a:t>
            </a:r>
            <a:endParaRPr b="1"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Playfair Display"/>
              <a:buChar char="●"/>
            </a:pPr>
            <a:r>
              <a:rPr lang="en" sz="1100"/>
              <a:t>Database Servers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/>
              <a:t>Storage Solutions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Component Selection Justification:</a:t>
            </a:r>
            <a:endParaRPr b="1"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Playfair Display"/>
              <a:buChar char="●"/>
            </a:pPr>
            <a:r>
              <a:rPr lang="en" sz="1100"/>
              <a:t>Database Servers: Chosen for their ability to store and manage large volumes of operational data securely.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layfair Display"/>
              <a:buChar char="●"/>
            </a:pPr>
            <a:r>
              <a:rPr lang="en" sz="1100"/>
              <a:t>Storage Solutions: Selected for their scalable data storage capabilities, supporting real-time access and archival.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Interfaces to Other Subsystems:</a:t>
            </a:r>
            <a:endParaRPr b="1"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Playfair Display"/>
              <a:buChar char="●"/>
            </a:pPr>
            <a:r>
              <a:rPr lang="en" sz="1100"/>
              <a:t>Interfaces with Communication Subsystem for data exchange.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layfair Display"/>
              <a:buChar char="●"/>
            </a:pPr>
            <a:r>
              <a:rPr lang="en" sz="1100"/>
              <a:t>Interfaces with User Interface Subsystem for data access.</a:t>
            </a:r>
            <a:endParaRPr/>
          </a:p>
        </p:txBody>
      </p:sp>
      <p:sp>
        <p:nvSpPr>
          <p:cNvPr id="212" name="Google Shape;212;p30"/>
          <p:cNvSpPr txBox="1"/>
          <p:nvPr/>
        </p:nvSpPr>
        <p:spPr>
          <a:xfrm>
            <a:off x="4732450" y="1341875"/>
            <a:ext cx="3871200" cy="3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Implementation Challenges: </a:t>
            </a:r>
            <a:endParaRPr b="1" sz="11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Ensuring data integrity and security.</a:t>
            </a:r>
            <a:endParaRPr sz="11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Managing large volumes of real-time data.</a:t>
            </a:r>
            <a:endParaRPr sz="11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Setting up database tables once data is available.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6803" y="30700"/>
            <a:ext cx="1226600" cy="12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 title="data management subsystem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700" y="389788"/>
            <a:ext cx="485200" cy="48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 txBox="1"/>
          <p:nvPr/>
        </p:nvSpPr>
        <p:spPr>
          <a:xfrm>
            <a:off x="6016900" y="455388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Speaking: Matthew Wyatt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Communications Subsystem</a:t>
            </a:r>
            <a:endParaRPr/>
          </a:p>
        </p:txBody>
      </p:sp>
      <p:sp>
        <p:nvSpPr>
          <p:cNvPr id="221" name="Google Shape;221;p31"/>
          <p:cNvSpPr txBox="1"/>
          <p:nvPr>
            <p:ph idx="1" type="body"/>
          </p:nvPr>
        </p:nvSpPr>
        <p:spPr>
          <a:xfrm>
            <a:off x="311700" y="1234075"/>
            <a:ext cx="42603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Components:</a:t>
            </a:r>
            <a:endParaRPr b="1"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/>
              <a:t>Wireless Communication Modules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/>
              <a:t>Network Infrastructure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Component Selection Justification:</a:t>
            </a:r>
            <a:endParaRPr b="1"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Playfair Display"/>
              <a:buChar char="●"/>
            </a:pPr>
            <a:r>
              <a:rPr lang="en" sz="1100"/>
              <a:t>Wireless Communication Modules: Facilitate reliable data exchange between drones and control systems.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layfair Display"/>
              <a:buChar char="●"/>
            </a:pPr>
            <a:r>
              <a:rPr lang="en" sz="1100"/>
              <a:t>Network Infrastructure: Ensures stable connectivity and low-latency communication.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Interfaces to Other Subsystems:</a:t>
            </a:r>
            <a:endParaRPr b="1"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Playfair Display"/>
              <a:buChar char="●"/>
            </a:pPr>
            <a:r>
              <a:rPr lang="en" sz="1100"/>
              <a:t>Interfaces with Data Management Subsystem for data exchange.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layfair Display"/>
              <a:buChar char="●"/>
            </a:pPr>
            <a:r>
              <a:rPr lang="en" sz="1100"/>
              <a:t>Interfaces with User Interface Subsystem for user interactions.</a:t>
            </a:r>
            <a:endParaRPr sz="1100"/>
          </a:p>
        </p:txBody>
      </p:sp>
      <p:sp>
        <p:nvSpPr>
          <p:cNvPr id="222" name="Google Shape;222;p31"/>
          <p:cNvSpPr txBox="1"/>
          <p:nvPr/>
        </p:nvSpPr>
        <p:spPr>
          <a:xfrm>
            <a:off x="4765075" y="1189650"/>
            <a:ext cx="4012500" cy="3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Implementation Challenges: </a:t>
            </a:r>
            <a:endParaRPr b="1" sz="11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Ensuring stable and low-latency communication.</a:t>
            </a:r>
            <a:endParaRPr sz="11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Handling multiple simultaneous user sessions.</a:t>
            </a:r>
            <a:endParaRPr sz="11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layfair Display"/>
              <a:buChar char="●"/>
            </a:pPr>
            <a:r>
              <a:rPr lang="en" sz="11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Implementing robust authentication mechanisms (MFA and RBAC).</a:t>
            </a:r>
            <a:endParaRPr sz="11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6803" y="30700"/>
            <a:ext cx="1226600" cy="12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 title="communications subsystem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2925" y="412350"/>
            <a:ext cx="440125" cy="4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 txBox="1"/>
          <p:nvPr/>
        </p:nvSpPr>
        <p:spPr>
          <a:xfrm>
            <a:off x="5953050" y="490938"/>
            <a:ext cx="21177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Speaking: Matthew Wyatt</a:t>
            </a:r>
            <a:endParaRPr sz="11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265500" y="57450"/>
            <a:ext cx="40452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	</a:t>
            </a:r>
            <a:endParaRPr/>
          </a:p>
        </p:txBody>
      </p:sp>
      <p:sp>
        <p:nvSpPr>
          <p:cNvPr id="69" name="Google Shape;69;p14"/>
          <p:cNvSpPr txBox="1"/>
          <p:nvPr>
            <p:ph idx="2" type="body"/>
          </p:nvPr>
        </p:nvSpPr>
        <p:spPr>
          <a:xfrm>
            <a:off x="4939500" y="441075"/>
            <a:ext cx="4045200" cy="43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These challenges include, but are not limited to, human </a:t>
            </a:r>
            <a:r>
              <a:rPr lang="en"/>
              <a:t>safety</a:t>
            </a:r>
            <a:r>
              <a:rPr lang="en"/>
              <a:t> risks, limited drone coordination systems, and inefficient testing environments for the drones. We plan to address these challenges by providing a scalable and efficient MDCS, which can increase the positive outcomes for areas that are facing disaster scenarios. </a:t>
            </a:r>
            <a:endParaRPr/>
          </a:p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265500" y="1411249"/>
            <a:ext cx="4045200" cy="3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objective is to develop a system for coordinating multiple drones in a realistic 3D simulation environment, </a:t>
            </a:r>
            <a:r>
              <a:rPr lang="en"/>
              <a:t>which</a:t>
            </a:r>
            <a:r>
              <a:rPr lang="en"/>
              <a:t> is in response to the growing challenges current emergency </a:t>
            </a:r>
            <a:r>
              <a:rPr lang="en"/>
              <a:t>response</a:t>
            </a:r>
            <a:r>
              <a:rPr lang="en"/>
              <a:t> systems face in disaster ridden areas.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0175" y="3929925"/>
            <a:ext cx="1053824" cy="121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 title="intro project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7875" y="4667100"/>
            <a:ext cx="476400" cy="4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Distribution Between the Team</a:t>
            </a:r>
            <a:endParaRPr/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650" y="1090275"/>
            <a:ext cx="6713576" cy="376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6926" y="73100"/>
            <a:ext cx="1356247" cy="101717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2"/>
          <p:cNvSpPr txBox="1"/>
          <p:nvPr/>
        </p:nvSpPr>
        <p:spPr>
          <a:xfrm>
            <a:off x="5869325" y="343350"/>
            <a:ext cx="18276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Speaking: Tutku Gizem Guder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4" name="Google Shape;234;p32" title="task distribution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6500" y="2737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265500" y="221925"/>
            <a:ext cx="4045200" cy="10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</a:t>
            </a:r>
            <a:endParaRPr/>
          </a:p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265500" y="1607350"/>
            <a:ext cx="4045200" cy="29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 aims to solve some of these </a:t>
            </a:r>
            <a:r>
              <a:rPr lang="en"/>
              <a:t>challenges by developing a system for coordinating multiple drones in realistic simulated environment</a:t>
            </a:r>
            <a:r>
              <a:rPr lang="en"/>
              <a:t> to carry out tasks like target detection and rescue operations.</a:t>
            </a:r>
            <a:endParaRPr/>
          </a:p>
        </p:txBody>
      </p:sp>
      <p:sp>
        <p:nvSpPr>
          <p:cNvPr id="79" name="Google Shape;79;p15"/>
          <p:cNvSpPr txBox="1"/>
          <p:nvPr>
            <p:ph idx="2" type="body"/>
          </p:nvPr>
        </p:nvSpPr>
        <p:spPr>
          <a:xfrm>
            <a:off x="4939500" y="1943775"/>
            <a:ext cx="3837000" cy="16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755" y="1420450"/>
            <a:ext cx="4316501" cy="263154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4699800" y="3999675"/>
            <a:ext cx="43164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4"/>
              </a:rPr>
              <a:t>https://production-media.paperswithcode.com/datasets/Screen_Shot_2021-01-29_at_11.03.21_AM.png</a:t>
            </a:r>
            <a:endParaRPr sz="7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0175" y="0"/>
            <a:ext cx="1053824" cy="121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 title="proposed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32975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Description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MDCS Capabilities: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Real-time coordination of multiple drones for tasks such as victim identification, hazard monitoring, and resource delivery.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Dynamic task assignment and collision avoidance to ensure safe and efficient operations.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User Interaction: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Operators use a mobile interface to monitor drone statuses, plan missions, and receive real-time data.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Drones autonomously execute missions based on predefined algorithms and user inputs.</a:t>
            </a:r>
            <a:br>
              <a:rPr lang="en"/>
            </a:b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703" y="0"/>
            <a:ext cx="1226600" cy="12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5888150" y="5543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Speaking: Matthew Wyatt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2" name="Google Shape;92;p16" title="functional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4075" y="489340"/>
            <a:ext cx="484075" cy="4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265500" y="432550"/>
            <a:ext cx="4045200" cy="15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End-User Experience</a:t>
            </a:r>
            <a:endParaRPr/>
          </a:p>
        </p:txBody>
      </p:sp>
      <p:sp>
        <p:nvSpPr>
          <p:cNvPr id="98" name="Google Shape;98;p17"/>
          <p:cNvSpPr txBox="1"/>
          <p:nvPr>
            <p:ph idx="2" type="body"/>
          </p:nvPr>
        </p:nvSpPr>
        <p:spPr>
          <a:xfrm>
            <a:off x="4939500" y="397450"/>
            <a:ext cx="3837000" cy="43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Scenario: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Description: In a hurricane scenario, multiple drones are deployed to perform a coordinated rescue mission. The user initiates the mission through the User Interface Subsystem, specifying the affected area and objectives.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State Transitions:</a:t>
            </a:r>
            <a:endParaRPr sz="1100"/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100"/>
              <a:t>Initialization → Idle: System starts and awaits mission commands.</a:t>
            </a:r>
            <a:endParaRPr sz="1100"/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100"/>
              <a:t>Idle → Mission Planning: User initiates the rescue mission.</a:t>
            </a:r>
            <a:endParaRPr sz="1100"/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100"/>
              <a:t>Mission Planning → Mission Execution: Mission parameters are set, and drones are deployed.</a:t>
            </a:r>
            <a:endParaRPr sz="1100"/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100"/>
              <a:t>Mission Execution → Idle: Rescue mission is successfully completed, and drones return to idle state.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Detailed Flow:</a:t>
            </a:r>
            <a:endParaRPr sz="1100"/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/>
              <a:t>User inputs mission details via the interface.</a:t>
            </a:r>
            <a:endParaRPr sz="1100"/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/>
              <a:t>System assigns tasks to each drone based on their capabilities and positions.</a:t>
            </a:r>
            <a:endParaRPr sz="1100"/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/>
              <a:t>Drones navigate to designated locations, avoiding obstacles and coordinating with each other.</a:t>
            </a:r>
            <a:endParaRPr sz="1100"/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/>
              <a:t>Upon successful completion, drones report back, and 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system updates the mission status to completed.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>
            <p:ph idx="1" type="subTitle"/>
          </p:nvPr>
        </p:nvSpPr>
        <p:spPr>
          <a:xfrm>
            <a:off x="265500" y="2343675"/>
            <a:ext cx="4045200" cy="25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Operators:</a:t>
            </a:r>
            <a:endParaRPr/>
          </a:p>
          <a:p>
            <a:pPr indent="-311943" lvl="0" marL="457200" rtl="0" algn="ctr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Launch and manage multiple drones from a centralized mobile application.</a:t>
            </a:r>
            <a:endParaRPr/>
          </a:p>
          <a:p>
            <a:pPr indent="-311943" lvl="0" marL="457200" rtl="0" algn="ctr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Visualize real-time data on maps, including drone locations and detected targets.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Responders:</a:t>
            </a:r>
            <a:endParaRPr/>
          </a:p>
          <a:p>
            <a:pPr indent="-3119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Receive actionable insights from drone surveillance to make informed decisions.</a:t>
            </a:r>
            <a:endParaRPr/>
          </a:p>
          <a:p>
            <a:pPr indent="-31194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Utilize drone-collected data for strategic planning and resource allocation during disasters.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6671525" y="125200"/>
            <a:ext cx="18276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Speaking: Matthew Paternoster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9901" y="0"/>
            <a:ext cx="64409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 title="user ex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4525" y="80800"/>
            <a:ext cx="432000" cy="4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2549400" y="0"/>
            <a:ext cx="4045200" cy="12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sp>
        <p:nvSpPr>
          <p:cNvPr id="108" name="Google Shape;108;p18"/>
          <p:cNvSpPr txBox="1"/>
          <p:nvPr>
            <p:ph idx="1" type="subTitle"/>
          </p:nvPr>
        </p:nvSpPr>
        <p:spPr>
          <a:xfrm>
            <a:off x="265500" y="1620125"/>
            <a:ext cx="4045200" cy="27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Components: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Simulation Management Subsystem:</a:t>
            </a:r>
            <a:r>
              <a:rPr lang="en" sz="1100"/>
              <a:t> Creates and maintains the 3D environment.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b="1" lang="en" sz="1100"/>
              <a:t>Drone Control Subsystem:</a:t>
            </a:r>
            <a:r>
              <a:rPr lang="en" sz="1100"/>
              <a:t> Manages drone navigation and coordination.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b="1" lang="en" sz="1100"/>
              <a:t>Target Detection Subsystem:</a:t>
            </a:r>
            <a:r>
              <a:rPr lang="en" sz="1100"/>
              <a:t> Processes sensor data to identify targets.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b="1" lang="en" sz="1100"/>
              <a:t>User Interface Subsystem:</a:t>
            </a:r>
            <a:r>
              <a:rPr lang="en" sz="1100"/>
              <a:t> Provides real-time monitoring and control via mobile devices.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b="1" lang="en" sz="1100"/>
              <a:t>Data Management Subsystem:</a:t>
            </a:r>
            <a:r>
              <a:rPr lang="en" sz="1100"/>
              <a:t> Handles data storage and processing.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b="1" lang="en" sz="1100"/>
              <a:t>Communication Subsystem:</a:t>
            </a:r>
            <a:r>
              <a:rPr lang="en" sz="1100"/>
              <a:t> Ensures reliable data exchange between drones and control systems.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400" y="1436452"/>
            <a:ext cx="4204500" cy="290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 title="arch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4750" y="76712"/>
            <a:ext cx="419275" cy="4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6671525" y="125200"/>
            <a:ext cx="18276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Speaking: Matthew Paternoster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9901" y="0"/>
            <a:ext cx="644099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2549400" y="59775"/>
            <a:ext cx="4045200" cy="12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State Diagram</a:t>
            </a:r>
            <a:endParaRPr/>
          </a:p>
        </p:txBody>
      </p:sp>
      <p:sp>
        <p:nvSpPr>
          <p:cNvPr id="118" name="Google Shape;118;p19"/>
          <p:cNvSpPr txBox="1"/>
          <p:nvPr>
            <p:ph idx="1" type="subTitle"/>
          </p:nvPr>
        </p:nvSpPr>
        <p:spPr>
          <a:xfrm>
            <a:off x="265500" y="1405100"/>
            <a:ext cx="4045200" cy="3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b="1" lang="en" sz="1100"/>
              <a:t>States:</a:t>
            </a:r>
            <a:endParaRPr b="1" sz="1100"/>
          </a:p>
          <a:p>
            <a:pPr indent="-282733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/>
              <a:t>Initialization:</a:t>
            </a:r>
            <a:r>
              <a:rPr lang="en" sz="1100"/>
              <a:t> System startup phase.</a:t>
            </a:r>
            <a:endParaRPr sz="1100"/>
          </a:p>
          <a:p>
            <a:pPr indent="-28273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/>
              <a:t>Idle:</a:t>
            </a:r>
            <a:r>
              <a:rPr lang="en" sz="1100"/>
              <a:t> System is waiting for user input or missions.</a:t>
            </a:r>
            <a:endParaRPr sz="1100"/>
          </a:p>
          <a:p>
            <a:pPr indent="-28273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/>
              <a:t>Mission Planning:</a:t>
            </a:r>
            <a:r>
              <a:rPr lang="en" sz="1100"/>
              <a:t> Configuring mission parameters.</a:t>
            </a:r>
            <a:endParaRPr sz="1100"/>
          </a:p>
          <a:p>
            <a:pPr indent="-28273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/>
              <a:t>Mission Execution:</a:t>
            </a:r>
            <a:r>
              <a:rPr lang="en" sz="1100"/>
              <a:t> Active phase where drones carry out the mission.</a:t>
            </a:r>
            <a:endParaRPr sz="1100"/>
          </a:p>
          <a:p>
            <a:pPr indent="-28273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/>
              <a:t>Emergency Handling:</a:t>
            </a:r>
            <a:r>
              <a:rPr lang="en" sz="1100"/>
              <a:t> Managing unexpected emergencies during missions.</a:t>
            </a:r>
            <a:endParaRPr sz="1100"/>
          </a:p>
          <a:p>
            <a:pPr indent="-28273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/>
              <a:t>Shutdown:</a:t>
            </a:r>
            <a:r>
              <a:rPr lang="en" sz="1100"/>
              <a:t> System is powering down.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b="1" lang="en" sz="1100"/>
              <a:t>Transitions:</a:t>
            </a:r>
            <a:endParaRPr b="1" sz="1100"/>
          </a:p>
          <a:p>
            <a:pPr indent="-282733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/>
              <a:t>Initialization → Idle:</a:t>
            </a:r>
            <a:r>
              <a:rPr lang="en" sz="1100"/>
              <a:t> Upon successful startup.</a:t>
            </a:r>
            <a:endParaRPr sz="1100"/>
          </a:p>
          <a:p>
            <a:pPr indent="-28273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/>
              <a:t>Idle → Mission Planning:</a:t>
            </a:r>
            <a:r>
              <a:rPr lang="en" sz="1100"/>
              <a:t> When a user initiates a mission.</a:t>
            </a:r>
            <a:endParaRPr sz="1100"/>
          </a:p>
          <a:p>
            <a:pPr indent="-28273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/>
              <a:t>Mission Planning → Mission Execution:</a:t>
            </a:r>
            <a:r>
              <a:rPr lang="en" sz="1100"/>
              <a:t> After mission parameters are set.</a:t>
            </a:r>
            <a:endParaRPr sz="1100"/>
          </a:p>
          <a:p>
            <a:pPr indent="-28273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/>
              <a:t>Mission Execution → Emergency Handling:</a:t>
            </a:r>
            <a:r>
              <a:rPr lang="en" sz="1100"/>
              <a:t> If an emergency is detected during execution.</a:t>
            </a:r>
            <a:endParaRPr sz="1100"/>
          </a:p>
          <a:p>
            <a:pPr indent="-28273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/>
              <a:t>Mission Execution → Idle:</a:t>
            </a:r>
            <a:r>
              <a:rPr lang="en" sz="1100"/>
              <a:t> Upon successful mission completion.</a:t>
            </a:r>
            <a:endParaRPr sz="1100"/>
          </a:p>
          <a:p>
            <a:pPr indent="-28273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/>
              <a:t>Emergency Handling → Idle:</a:t>
            </a:r>
            <a:r>
              <a:rPr lang="en" sz="1100"/>
              <a:t> After resolving the emergency.</a:t>
            </a:r>
            <a:endParaRPr sz="1100"/>
          </a:p>
          <a:p>
            <a:pPr indent="-28273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100"/>
              <a:t>Any State → Shutdown:</a:t>
            </a:r>
            <a:r>
              <a:rPr lang="en" sz="1100"/>
              <a:t> When a shutdown command is received.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400" y="1427700"/>
            <a:ext cx="4045201" cy="296888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6144000" y="1550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Speaking: Matthew Wyatt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8128" y="58388"/>
            <a:ext cx="1226600" cy="12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 title="system state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9749" y="94897"/>
            <a:ext cx="474250" cy="47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2549400" y="125300"/>
            <a:ext cx="4045200" cy="12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Subsystem State Diagram</a:t>
            </a:r>
            <a:endParaRPr/>
          </a:p>
        </p:txBody>
      </p:sp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265500" y="1405100"/>
            <a:ext cx="4045200" cy="3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/>
              <a:t>States: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/>
              <a:t>Idle:</a:t>
            </a:r>
            <a:r>
              <a:rPr lang="en" sz="1100"/>
              <a:t> Waiting for mission assignments.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/>
              <a:t>Active:</a:t>
            </a:r>
            <a:r>
              <a:rPr lang="en" sz="1100"/>
              <a:t> Currently executing a mission.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/>
              <a:t>Error:</a:t>
            </a:r>
            <a:r>
              <a:rPr lang="en" sz="1100"/>
              <a:t> A malfunction or anomaly has been detected.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/>
              <a:t>Recovery:</a:t>
            </a:r>
            <a:r>
              <a:rPr lang="en" sz="1100"/>
              <a:t> Attempting to resolve the error.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/>
              <a:t>Transitions: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/>
              <a:t>Idle → Active:</a:t>
            </a:r>
            <a:r>
              <a:rPr lang="en" sz="1100"/>
              <a:t> When a mission is assigned.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/>
              <a:t>Active → Idle:</a:t>
            </a:r>
            <a:r>
              <a:rPr lang="en" sz="1100"/>
              <a:t> Upon mission completion.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/>
              <a:t>Active → Error:</a:t>
            </a:r>
            <a:r>
              <a:rPr lang="en" sz="1100"/>
              <a:t> If a malfunction is detected during mission execution.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/>
              <a:t>Error → Recovery:</a:t>
            </a:r>
            <a:r>
              <a:rPr lang="en" sz="1100"/>
              <a:t> When attempting to fix the issue.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/>
              <a:t>Recovery → Idle:</a:t>
            </a:r>
            <a:r>
              <a:rPr lang="en" sz="1100"/>
              <a:t> If recovery is successful.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/>
              <a:t>Recovery → Error:</a:t>
            </a:r>
            <a:r>
              <a:rPr lang="en" sz="1100"/>
              <a:t> If recovery fails and the system remains in an error state.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000" y="1325900"/>
            <a:ext cx="4205275" cy="30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Detection Subsystem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11700" y="1504350"/>
            <a:ext cx="38952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/>
              <a:t>Components:</a:t>
            </a:r>
            <a:endParaRPr b="1" sz="1000"/>
          </a:p>
          <a:p>
            <a:pPr indent="-2921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Sensors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Machine Learning Model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Processing Hardware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00"/>
              <a:t>Component Selection Justification:</a:t>
            </a:r>
            <a:endParaRPr b="1" sz="1000"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Playfair Display"/>
              <a:buChar char="●"/>
            </a:pPr>
            <a:r>
              <a:rPr lang="en" sz="1000"/>
              <a:t>High-performance hardware ensures smooth simulation rendering.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Char char="●"/>
            </a:pPr>
            <a:r>
              <a:rPr lang="en" sz="1000"/>
              <a:t>ML model is chosen ensuring that the drones can identify targets quickly and accurately with minimal delay, critical for mission success in dynamic environments.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36" name="Google Shape;136;p21"/>
          <p:cNvSpPr txBox="1"/>
          <p:nvPr/>
        </p:nvSpPr>
        <p:spPr>
          <a:xfrm>
            <a:off x="5010550" y="974925"/>
            <a:ext cx="3690900" cy="3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Interfaces to Other Subsystems:</a:t>
            </a:r>
            <a:endParaRPr b="1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layfair Display"/>
              <a:buChar char="●"/>
            </a:pPr>
            <a:r>
              <a:rPr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Provides data about identified targets to Drone Control Subsystem.</a:t>
            </a:r>
            <a:endParaRPr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layfair Display"/>
              <a:buChar char="●"/>
            </a:pPr>
            <a:r>
              <a:rPr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Interacts with Data Management Subsystem for storing target  data.</a:t>
            </a:r>
            <a:endParaRPr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layfair Display"/>
              <a:buChar char="●"/>
            </a:pPr>
            <a:r>
              <a:rPr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Detected target data (location, type, etc.) is transmitted to the User Interface,</a:t>
            </a:r>
            <a:endParaRPr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Implementation Challenges:</a:t>
            </a:r>
            <a:endParaRPr b="1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b="1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Known:</a:t>
            </a:r>
            <a:r>
              <a:rPr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Sensor Integration, Model Training</a:t>
            </a:r>
            <a:endParaRPr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b="1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Unknown:</a:t>
            </a:r>
            <a:r>
              <a:rPr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Real-World Testing Variability,  Processing Load</a:t>
            </a:r>
            <a:endParaRPr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Early Prototype Implementation:</a:t>
            </a:r>
            <a:endParaRPr b="1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layfair Display"/>
              <a:buChar char="●"/>
            </a:pPr>
            <a:r>
              <a:rPr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Simulation environment created.</a:t>
            </a:r>
            <a:endParaRPr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layfair Display"/>
              <a:buChar char="●"/>
            </a:pPr>
            <a:r>
              <a:rPr lang="en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It’s on the process of integration of the model to the environment.</a:t>
            </a:r>
            <a:endParaRPr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926" y="73100"/>
            <a:ext cx="1356247" cy="101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5869325" y="343350"/>
            <a:ext cx="18276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Speaking: Tutku Gizem Guder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9" name="Google Shape;139;p21" title="target.wa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6000" y="2737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